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"/>
  </p:notesMasterIdLst>
  <p:sldIdLst>
    <p:sldId id="257" r:id="rId2"/>
    <p:sldId id="256" r:id="rId3"/>
    <p:sldId id="259" r:id="rId4"/>
    <p:sldId id="258" r:id="rId5"/>
    <p:sldId id="260" r:id="rId6"/>
    <p:sldId id="266" r:id="rId7"/>
    <p:sldId id="267" r:id="rId8"/>
    <p:sldId id="261" r:id="rId9"/>
    <p:sldId id="262" r:id="rId10"/>
    <p:sldId id="269" r:id="rId11"/>
    <p:sldId id="270" r:id="rId12"/>
    <p:sldId id="271" r:id="rId13"/>
    <p:sldId id="272" r:id="rId14"/>
    <p:sldId id="273" r:id="rId15"/>
    <p:sldId id="274" r:id="rId16"/>
    <p:sldId id="275" r:id="rId17"/>
    <p:sldId id="276" r:id="rId18"/>
    <p:sldId id="277" r:id="rId19"/>
    <p:sldId id="263" r:id="rId20"/>
    <p:sldId id="268" r:id="rId21"/>
    <p:sldId id="278" r:id="rId22"/>
    <p:sldId id="279" r:id="rId23"/>
    <p:sldId id="280" r:id="rId24"/>
    <p:sldId id="264" r:id="rId25"/>
    <p:sldId id="265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5464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576"/>
    <p:restoredTop sz="94689"/>
  </p:normalViewPr>
  <p:slideViewPr>
    <p:cSldViewPr snapToGrid="0" snapToObjects="1">
      <p:cViewPr varScale="1">
        <p:scale>
          <a:sx n="108" d="100"/>
          <a:sy n="108" d="100"/>
        </p:scale>
        <p:origin x="968" y="1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06" d="100"/>
          <a:sy n="106" d="100"/>
        </p:scale>
        <p:origin x="3600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3A00EA-46B7-DC4C-9B40-922688D486ED}" type="datetimeFigureOut">
              <a:rPr lang="en-US" smtClean="0"/>
              <a:t>3/23/19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71C3D7-B5C9-A444-B904-0549656450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5720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are team Buzz, where we mean BUZZINESS!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71C3D7-B5C9-A444-B904-05496564503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5376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Have a place for employers to recruit people with disability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71C3D7-B5C9-A444-B904-05496564503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2657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71C3D7-B5C9-A444-B904-05496564503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7005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71C3D7-B5C9-A444-B904-05496564503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7271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52AECB-4B3F-1C44-B76F-ADF894129F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F18196-D12D-B844-9169-77FA0BF591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C2076C-3C83-9E4C-A4A7-373D81B438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19516-8253-5545-81A5-271F69E0BF50}" type="datetimeFigureOut">
              <a:rPr lang="en-US" smtClean="0"/>
              <a:t>3/23/19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8A1707-A10E-1E4B-838A-114FC5224B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437698-025E-3246-9DC9-27A183B4B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713307-8CDB-9445-9FCC-AE208EDFB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083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6F750-1697-CD47-9C88-7399CD5C41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63F1CA-8B25-A249-9C6D-BC94C33635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BB504D-9BE7-E042-88F4-DC7D2DFB96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19516-8253-5545-81A5-271F69E0BF50}" type="datetimeFigureOut">
              <a:rPr lang="en-US" smtClean="0"/>
              <a:t>3/23/19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46C269-1D6A-7740-86F4-28BF9B25A2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31C7EC-E2B0-B64E-851C-EBF3C5784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713307-8CDB-9445-9FCC-AE208EDFB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668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EA8E90A-0ACF-234F-9BDC-52E88E8CF2F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597E5B-70AF-E64D-BE37-1C011C5A97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A610F5-33F1-4940-9523-298CF685EA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19516-8253-5545-81A5-271F69E0BF50}" type="datetimeFigureOut">
              <a:rPr lang="en-US" smtClean="0"/>
              <a:t>3/23/19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B4407B-C720-404B-ADBF-EF6F644558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284C00-D76D-3147-97A4-054C5A815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713307-8CDB-9445-9FCC-AE208EDFB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8175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4165C7-5F21-ED4E-934D-6B333E099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564085-7D1A-064F-9A6E-30E8A9F786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B1620F-4855-FF42-8C6B-AFD3EBCE19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19516-8253-5545-81A5-271F69E0BF50}" type="datetimeFigureOut">
              <a:rPr lang="en-US" smtClean="0"/>
              <a:t>3/23/19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54B991-51C2-DC43-8545-CCA3F3D621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A6FF4C-54DE-994B-B12C-C8D1FDEA1A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713307-8CDB-9445-9FCC-AE208EDFB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8223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8B4554-DA2B-1544-9EFF-AB69BFB13D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66682A-C911-9C44-8137-ABCC7C6436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62C07F-B143-5543-A65B-651B9C9A66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19516-8253-5545-81A5-271F69E0BF50}" type="datetimeFigureOut">
              <a:rPr lang="en-US" smtClean="0"/>
              <a:t>3/23/19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7215ED-6233-8948-AA8A-C463EF655C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2CBF10-C951-5E4F-ADE2-6F97ED25D5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713307-8CDB-9445-9FCC-AE208EDFB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0921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5E52A3-51B4-9E44-BE36-5F05A6505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318A45-FF3A-FA43-954E-1BD988C007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5F91B3-1F17-A149-A22D-9CBAAE361A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F9DDDA-2DBA-3D41-A9AB-8C4C4835DD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19516-8253-5545-81A5-271F69E0BF50}" type="datetimeFigureOut">
              <a:rPr lang="en-US" smtClean="0"/>
              <a:t>3/23/19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3E9A56-084B-E841-BE50-9F40838F8E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9DB75D-37D2-4446-87BA-8B7D7B385D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713307-8CDB-9445-9FCC-AE208EDFB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4913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D8CE31-5C87-FC43-85F2-2C8154736E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A64FCC-1780-2B44-8A36-00C4B57D3A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B2C30F-D6EA-B749-A8BE-08A7AD132E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5AD815-FD86-D147-9B74-54FD91948B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1B6C817-FEBC-6649-BC24-7730A0488CB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479008C-9649-E44B-A0AA-DDA00319F4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19516-8253-5545-81A5-271F69E0BF50}" type="datetimeFigureOut">
              <a:rPr lang="en-US" smtClean="0"/>
              <a:t>3/23/19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71DB036-5794-6648-AEB3-B15F409BD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3D4A357-206C-764B-9E14-D11ACF2BA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713307-8CDB-9445-9FCC-AE208EDFB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3321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8BD99C-57E4-4541-B81A-11D66B6C6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131DBB9-E2A2-2044-A4A9-EDB3E1C166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19516-8253-5545-81A5-271F69E0BF50}" type="datetimeFigureOut">
              <a:rPr lang="en-US" smtClean="0"/>
              <a:t>3/23/19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0F889D-D674-8847-A765-681C00357C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D0AFE2-8242-0F4C-A45B-D8AB9CD7F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713307-8CDB-9445-9FCC-AE208EDFB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732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DA96556-F7F0-4D48-94EE-6736D158CA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19516-8253-5545-81A5-271F69E0BF50}" type="datetimeFigureOut">
              <a:rPr lang="en-US" smtClean="0"/>
              <a:t>3/23/19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AD8FDAE-ED07-F54D-BFBA-DAA4BDA984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25810B-1E90-E14E-AA6A-2D3514CA0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713307-8CDB-9445-9FCC-AE208EDFB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6505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3B99C0-0506-A244-97B1-6BE35365B6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56A2EB-8E99-5746-9CC9-4A95B037EF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4BB2DC-C292-934C-9F75-B9C95DEB27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487808-33CF-524E-8AE7-A9E2747A3A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19516-8253-5545-81A5-271F69E0BF50}" type="datetimeFigureOut">
              <a:rPr lang="en-US" smtClean="0"/>
              <a:t>3/23/19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760EB1-43DE-0443-A4D0-02FFA55474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EC1577-4612-9348-8CA6-A54291317C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713307-8CDB-9445-9FCC-AE208EDFB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4946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2BD8EA-1B3B-E94D-92EB-CCC02F249B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0AB9069-6ABD-FC41-A55B-A05E3F24504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94BBD7-B15E-6148-BF00-71240FE641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FA75A8-A2F9-B74E-B88B-88D2C63EB6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19516-8253-5545-81A5-271F69E0BF50}" type="datetimeFigureOut">
              <a:rPr lang="en-US" smtClean="0"/>
              <a:t>3/23/19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13B8C4-05CF-224A-93A3-A90CF51ECE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C08BAF-1119-2E4E-9769-11FB6E68D9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713307-8CDB-9445-9FCC-AE208EDFB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7055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DDB9E80-F009-834E-9906-536517C1A2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4A0AA5-07E5-D84B-9F9E-3D63815660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BB4863-D481-3442-9619-926FEB53304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F19516-8253-5545-81A5-271F69E0BF50}" type="datetimeFigureOut">
              <a:rPr lang="en-US" smtClean="0"/>
              <a:t>3/23/19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BEF7E6-BC83-F940-B420-376B3EB09E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FC51DD-E545-6949-ADB2-CFE1D7FFFF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713307-8CDB-9445-9FCC-AE208EDFB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0685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Relationship Id="rId9" Type="http://schemas.openxmlformats.org/officeDocument/2006/relationships/image" Target="../media/image19.sv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41409-3F9C-D840-B7C0-A6BD3CF0C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F27928-752B-5347-BF8D-08AF5EECB0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Team (team work)</a:t>
            </a:r>
          </a:p>
          <a:p>
            <a:r>
              <a:rPr lang="en-US" dirty="0"/>
              <a:t>Mission statement (ways of working)</a:t>
            </a:r>
          </a:p>
          <a:p>
            <a:r>
              <a:rPr lang="en-US" dirty="0"/>
              <a:t>The size of the challenge and cost of solving it (user focus)</a:t>
            </a:r>
          </a:p>
          <a:p>
            <a:r>
              <a:rPr lang="en-US" dirty="0"/>
              <a:t>Ways of working  (user focus, teamwork)</a:t>
            </a:r>
          </a:p>
          <a:p>
            <a:r>
              <a:rPr lang="en-US" dirty="0"/>
              <a:t>Where does the solution fit in the landscape (user focus)</a:t>
            </a:r>
          </a:p>
          <a:p>
            <a:r>
              <a:rPr lang="en-US" dirty="0"/>
              <a:t>How does it look (best solution, innovation)</a:t>
            </a:r>
          </a:p>
          <a:p>
            <a:r>
              <a:rPr lang="en-US" dirty="0"/>
              <a:t>Proof of concept, code (best solution, coding skills, innovation)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710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1D5A7C5B-56F5-7A45-A197-52672851CA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357" y="-1"/>
            <a:ext cx="10951285" cy="6844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9394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43D88CDD-2281-174D-90B3-572738E6A1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356" y="-1"/>
            <a:ext cx="10951283" cy="6844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3351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E4177213-B0E6-D44D-BC74-AB54FAA22F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357" y="13447"/>
            <a:ext cx="10951284" cy="6844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1685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89C0F1A5-25BC-594E-BADB-8402C9DE7B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356" y="10756"/>
            <a:ext cx="10951285" cy="6844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0804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BE4A0E08-B8CB-BD4A-8748-E80B2508BF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356" y="-1"/>
            <a:ext cx="10951284" cy="6844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808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AC4001CD-46AE-084F-9476-B9989DD52D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357" y="13448"/>
            <a:ext cx="10929766" cy="6831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1349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5C9B4126-F113-7D44-B46E-F7B361C648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357" y="-2"/>
            <a:ext cx="10951284" cy="6844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2512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4856E7D8-A952-ED43-8C71-8C87DA8396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356" y="-1"/>
            <a:ext cx="10951283" cy="6844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2835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071A078A-64DA-5B45-9F26-EAB3AC1B4C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358" y="-2"/>
            <a:ext cx="10951283" cy="6844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7109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EB529100-41A6-734E-8593-3292A524CF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6818" y="183166"/>
            <a:ext cx="11042433" cy="87996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000" b="1" dirty="0">
                <a:solidFill>
                  <a:schemeClr val="bg2">
                    <a:lumMod val="25000"/>
                  </a:schemeClr>
                </a:solidFill>
              </a:rPr>
              <a:t>Technical overview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3B5AD27F-00F2-FE4C-A294-DA72C226D0F2}"/>
              </a:ext>
            </a:extLst>
          </p:cNvPr>
          <p:cNvSpPr txBox="1">
            <a:spLocks/>
          </p:cNvSpPr>
          <p:nvPr/>
        </p:nvSpPr>
        <p:spPr>
          <a:xfrm>
            <a:off x="486818" y="2119300"/>
            <a:ext cx="2159563" cy="47387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600" dirty="0"/>
              <a:t> </a:t>
            </a:r>
          </a:p>
          <a:p>
            <a:r>
              <a:rPr lang="en-GB" sz="1600" dirty="0"/>
              <a:t>Web portal – HTML, CSS, </a:t>
            </a:r>
            <a:r>
              <a:rPr lang="en-GB" sz="1600" dirty="0" err="1"/>
              <a:t>JQuery</a:t>
            </a:r>
            <a:r>
              <a:rPr lang="en-GB" sz="1600" dirty="0"/>
              <a:t>, </a:t>
            </a:r>
            <a:r>
              <a:rPr lang="en-GB" sz="1600" dirty="0" err="1"/>
              <a:t>Javascript</a:t>
            </a:r>
            <a:endParaRPr lang="en-GB" sz="1600" dirty="0"/>
          </a:p>
          <a:p>
            <a:r>
              <a:rPr lang="en-GB" sz="1600" dirty="0"/>
              <a:t>Robotics/Report API – Java and </a:t>
            </a:r>
            <a:r>
              <a:rPr lang="en-GB" sz="1600" dirty="0" err="1"/>
              <a:t>UIPath</a:t>
            </a:r>
            <a:endParaRPr lang="en-GB" sz="1600" dirty="0"/>
          </a:p>
          <a:p>
            <a:r>
              <a:rPr lang="en-GB" sz="1600" dirty="0"/>
              <a:t>Database – Mongo DB</a:t>
            </a:r>
          </a:p>
          <a:p>
            <a:r>
              <a:rPr lang="en-GB" sz="1600" dirty="0"/>
              <a:t>Testing – Selenium/Cucumber, Axe-core, Pally, ZAP 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3D810B8-7FDE-C247-AC4A-FBF9E7D62D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5171" y="2265378"/>
            <a:ext cx="8736071" cy="3655319"/>
          </a:xfrm>
          <a:prstGeom prst="rect">
            <a:avLst/>
          </a:prstGeom>
        </p:spPr>
      </p:pic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88814C54-3A97-3D49-8413-E61CCAC305EE}"/>
              </a:ext>
            </a:extLst>
          </p:cNvPr>
          <p:cNvSpPr txBox="1">
            <a:spLocks/>
          </p:cNvSpPr>
          <p:nvPr/>
        </p:nvSpPr>
        <p:spPr>
          <a:xfrm>
            <a:off x="486818" y="974213"/>
            <a:ext cx="6234919" cy="67085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600" dirty="0">
                <a:solidFill>
                  <a:schemeClr val="accent1">
                    <a:lumMod val="75000"/>
                  </a:schemeClr>
                </a:solidFill>
              </a:rPr>
              <a:t>Hosted on AWS using Docker containers and S3 bucket to host the web portal. Secure login using Amazon Cognito.</a:t>
            </a:r>
          </a:p>
        </p:txBody>
      </p:sp>
    </p:spTree>
    <p:extLst>
      <p:ext uri="{BB962C8B-B14F-4D97-AF65-F5344CB8AC3E}">
        <p14:creationId xmlns:p14="http://schemas.microsoft.com/office/powerpoint/2010/main" val="40112601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toy&#10;&#10;Description automatically generated">
            <a:extLst>
              <a:ext uri="{FF2B5EF4-FFF2-40B4-BE49-F238E27FC236}">
                <a16:creationId xmlns:a16="http://schemas.microsoft.com/office/drawing/2014/main" id="{74A074F7-35B8-7C47-9E3B-3DADA88855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0" y="0"/>
            <a:ext cx="9144000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78DC364-6B3A-7E4B-A982-A3EC8DDDF6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090" y="2689483"/>
            <a:ext cx="3908873" cy="1672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7732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Oval 26">
            <a:extLst>
              <a:ext uri="{FF2B5EF4-FFF2-40B4-BE49-F238E27FC236}">
                <a16:creationId xmlns:a16="http://schemas.microsoft.com/office/drawing/2014/main" id="{450962D4-542B-A74B-9C93-DDE56B843EAB}"/>
              </a:ext>
            </a:extLst>
          </p:cNvPr>
          <p:cNvSpPr/>
          <p:nvPr/>
        </p:nvSpPr>
        <p:spPr>
          <a:xfrm>
            <a:off x="6008034" y="1177581"/>
            <a:ext cx="731112" cy="731112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6512A5C0-C2C6-2E45-A71D-18C3C5A3C146}"/>
              </a:ext>
            </a:extLst>
          </p:cNvPr>
          <p:cNvSpPr/>
          <p:nvPr/>
        </p:nvSpPr>
        <p:spPr>
          <a:xfrm>
            <a:off x="483123" y="1177581"/>
            <a:ext cx="731112" cy="731112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screenshot of text&#10;&#10;Description automatically generated">
            <a:extLst>
              <a:ext uri="{FF2B5EF4-FFF2-40B4-BE49-F238E27FC236}">
                <a16:creationId xmlns:a16="http://schemas.microsoft.com/office/drawing/2014/main" id="{0BBF2288-45A1-2542-9FD0-F4AF14C7A9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123" y="2316114"/>
            <a:ext cx="4584700" cy="4102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A188A458-27D9-4C4C-A6C6-26EC2D97B845}"/>
              </a:ext>
            </a:extLst>
          </p:cNvPr>
          <p:cNvSpPr txBox="1">
            <a:spLocks/>
          </p:cNvSpPr>
          <p:nvPr/>
        </p:nvSpPr>
        <p:spPr>
          <a:xfrm>
            <a:off x="486818" y="183166"/>
            <a:ext cx="11042433" cy="8799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b="1" dirty="0">
                <a:solidFill>
                  <a:schemeClr val="bg2">
                    <a:lumMod val="25000"/>
                  </a:schemeClr>
                </a:solidFill>
              </a:rPr>
              <a:t>Lets unpack the database (work in progress code examples )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92E26C90-2821-264E-BD46-91F087CBCA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8034" y="2316114"/>
            <a:ext cx="4394200" cy="2349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F394618B-F4EA-2B42-B4F8-4E6C007E9B30}"/>
              </a:ext>
            </a:extLst>
          </p:cNvPr>
          <p:cNvSpPr txBox="1"/>
          <p:nvPr/>
        </p:nvSpPr>
        <p:spPr>
          <a:xfrm>
            <a:off x="615955" y="1423682"/>
            <a:ext cx="22886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1. Establishing a personality table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C986758-5DE2-704C-9F4A-F12751645BE9}"/>
              </a:ext>
            </a:extLst>
          </p:cNvPr>
          <p:cNvSpPr txBox="1"/>
          <p:nvPr/>
        </p:nvSpPr>
        <p:spPr>
          <a:xfrm>
            <a:off x="6261766" y="1387126"/>
            <a:ext cx="31296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2. Storing the customer personality record</a:t>
            </a:r>
          </a:p>
        </p:txBody>
      </p:sp>
    </p:spTree>
    <p:extLst>
      <p:ext uri="{BB962C8B-B14F-4D97-AF65-F5344CB8AC3E}">
        <p14:creationId xmlns:p14="http://schemas.microsoft.com/office/powerpoint/2010/main" val="42890998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A188A458-27D9-4C4C-A6C6-26EC2D97B845}"/>
              </a:ext>
            </a:extLst>
          </p:cNvPr>
          <p:cNvSpPr txBox="1">
            <a:spLocks/>
          </p:cNvSpPr>
          <p:nvPr/>
        </p:nvSpPr>
        <p:spPr>
          <a:xfrm>
            <a:off x="486818" y="183166"/>
            <a:ext cx="11042433" cy="8799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b="1" dirty="0">
                <a:solidFill>
                  <a:schemeClr val="bg2">
                    <a:lumMod val="25000"/>
                  </a:schemeClr>
                </a:solidFill>
              </a:rPr>
              <a:t>Lets unpack the database (work in progress code examples )</a:t>
            </a:r>
          </a:p>
        </p:txBody>
      </p:sp>
      <p:pic>
        <p:nvPicPr>
          <p:cNvPr id="21" name="Picture 20" descr="A screenshot of a cell phone&#10;&#10;Description automatically generated">
            <a:extLst>
              <a:ext uri="{FF2B5EF4-FFF2-40B4-BE49-F238E27FC236}">
                <a16:creationId xmlns:a16="http://schemas.microsoft.com/office/drawing/2014/main" id="{98E168C8-E5EA-5540-8557-F3A92C2126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210" y="2500106"/>
            <a:ext cx="8001000" cy="1397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90DAC536-AA75-2045-A92B-905BAFDE62B9}"/>
              </a:ext>
            </a:extLst>
          </p:cNvPr>
          <p:cNvSpPr/>
          <p:nvPr/>
        </p:nvSpPr>
        <p:spPr>
          <a:xfrm>
            <a:off x="483123" y="1177581"/>
            <a:ext cx="731112" cy="731112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4A048F4-1632-D946-AF2A-6DA90B3F68A9}"/>
              </a:ext>
            </a:extLst>
          </p:cNvPr>
          <p:cNvSpPr txBox="1"/>
          <p:nvPr/>
        </p:nvSpPr>
        <p:spPr>
          <a:xfrm>
            <a:off x="615954" y="1447028"/>
            <a:ext cx="22886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3. Matching the customer information with the job table</a:t>
            </a:r>
          </a:p>
        </p:txBody>
      </p:sp>
    </p:spTree>
    <p:extLst>
      <p:ext uri="{BB962C8B-B14F-4D97-AF65-F5344CB8AC3E}">
        <p14:creationId xmlns:p14="http://schemas.microsoft.com/office/powerpoint/2010/main" val="32806953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A188A458-27D9-4C4C-A6C6-26EC2D97B845}"/>
              </a:ext>
            </a:extLst>
          </p:cNvPr>
          <p:cNvSpPr txBox="1">
            <a:spLocks/>
          </p:cNvSpPr>
          <p:nvPr/>
        </p:nvSpPr>
        <p:spPr>
          <a:xfrm>
            <a:off x="486818" y="183166"/>
            <a:ext cx="11042433" cy="8799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b="1" dirty="0">
                <a:solidFill>
                  <a:schemeClr val="bg2">
                    <a:lumMod val="25000"/>
                  </a:schemeClr>
                </a:solidFill>
              </a:rPr>
              <a:t>Lets unpack the database (work in progress code examples )</a:t>
            </a:r>
          </a:p>
        </p:txBody>
      </p:sp>
      <p:pic>
        <p:nvPicPr>
          <p:cNvPr id="19" name="Picture 18" descr="A screenshot of a cell phone&#10;&#10;Description automatically generated">
            <a:extLst>
              <a:ext uri="{FF2B5EF4-FFF2-40B4-BE49-F238E27FC236}">
                <a16:creationId xmlns:a16="http://schemas.microsoft.com/office/drawing/2014/main" id="{70FB95C1-83D3-304A-A4FD-807589C33C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316" y="2433034"/>
            <a:ext cx="10160000" cy="4241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4F5B6963-9E35-3747-AAAA-6DA75DC58B40}"/>
              </a:ext>
            </a:extLst>
          </p:cNvPr>
          <p:cNvSpPr/>
          <p:nvPr/>
        </p:nvSpPr>
        <p:spPr>
          <a:xfrm>
            <a:off x="486818" y="1177581"/>
            <a:ext cx="731112" cy="731112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16B2B80-691B-FE47-A37D-05AA21D29588}"/>
              </a:ext>
            </a:extLst>
          </p:cNvPr>
          <p:cNvSpPr txBox="1"/>
          <p:nvPr/>
        </p:nvSpPr>
        <p:spPr>
          <a:xfrm>
            <a:off x="665316" y="1446450"/>
            <a:ext cx="31296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4. Output of the report results for the Work Coach and the Applicant</a:t>
            </a:r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A83B6B9C-A95A-C448-BAB2-4C5A93FF0D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7683" y="1446450"/>
            <a:ext cx="4414722" cy="3332266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F3C25CC-25BF-8141-B62A-E46436C24E83}"/>
              </a:ext>
            </a:extLst>
          </p:cNvPr>
          <p:cNvCxnSpPr/>
          <p:nvPr/>
        </p:nvCxnSpPr>
        <p:spPr>
          <a:xfrm flipV="1">
            <a:off x="5533901" y="3942608"/>
            <a:ext cx="1163782" cy="9500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05685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A188A458-27D9-4C4C-A6C6-26EC2D97B845}"/>
              </a:ext>
            </a:extLst>
          </p:cNvPr>
          <p:cNvSpPr txBox="1">
            <a:spLocks/>
          </p:cNvSpPr>
          <p:nvPr/>
        </p:nvSpPr>
        <p:spPr>
          <a:xfrm>
            <a:off x="486818" y="183166"/>
            <a:ext cx="11042433" cy="8799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b="1" dirty="0">
                <a:solidFill>
                  <a:schemeClr val="bg2">
                    <a:lumMod val="25000"/>
                  </a:schemeClr>
                </a:solidFill>
              </a:rPr>
              <a:t>WIP Code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660C31B6-0A90-A640-81F0-4FD742A7C8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807" y="914400"/>
            <a:ext cx="8996746" cy="5622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343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328F65E-C41D-974D-BEC5-0614DF0A6C01}"/>
              </a:ext>
            </a:extLst>
          </p:cNvPr>
          <p:cNvSpPr txBox="1">
            <a:spLocks/>
          </p:cNvSpPr>
          <p:nvPr/>
        </p:nvSpPr>
        <p:spPr>
          <a:xfrm>
            <a:off x="486818" y="183166"/>
            <a:ext cx="11042433" cy="8799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b="1" dirty="0">
                <a:solidFill>
                  <a:schemeClr val="bg2">
                    <a:lumMod val="25000"/>
                  </a:schemeClr>
                </a:solidFill>
              </a:rPr>
              <a:t>Expanding </a:t>
            </a:r>
            <a:r>
              <a:rPr lang="en-US" sz="2000" b="1" dirty="0" err="1">
                <a:solidFill>
                  <a:schemeClr val="bg2">
                    <a:lumMod val="25000"/>
                  </a:schemeClr>
                </a:solidFill>
              </a:rPr>
              <a:t>usecases</a:t>
            </a:r>
            <a:r>
              <a:rPr lang="en-US" sz="2000" b="1" dirty="0">
                <a:solidFill>
                  <a:schemeClr val="bg2">
                    <a:lumMod val="25000"/>
                  </a:schemeClr>
                </a:solidFill>
              </a:rPr>
              <a:t> and scaling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495DFB7-EECA-9A4D-9D6B-10613FD9B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6818" y="1303282"/>
            <a:ext cx="10845905" cy="5243433"/>
          </a:xfrm>
        </p:spPr>
        <p:txBody>
          <a:bodyPr anchor="t">
            <a:normAutofit fontScale="85000" lnSpcReduction="10000"/>
          </a:bodyPr>
          <a:lstStyle/>
          <a:p>
            <a:pPr>
              <a:lnSpc>
                <a:spcPct val="220000"/>
              </a:lnSpc>
              <a:buFont typeface="Courier New" panose="02070309020205020404" pitchFamily="49" charset="0"/>
              <a:buChar char="o"/>
            </a:pPr>
            <a:r>
              <a:rPr lang="en-US" sz="1600" b="1" dirty="0">
                <a:solidFill>
                  <a:schemeClr val="accent1">
                    <a:lumMod val="75000"/>
                  </a:schemeClr>
                </a:solidFill>
              </a:rPr>
              <a:t>Job matching driven based on local job market</a:t>
            </a:r>
          </a:p>
          <a:p>
            <a:pPr>
              <a:lnSpc>
                <a:spcPct val="220000"/>
              </a:lnSpc>
              <a:buFont typeface="Courier New" panose="02070309020205020404" pitchFamily="49" charset="0"/>
              <a:buChar char="o"/>
            </a:pPr>
            <a:r>
              <a:rPr lang="en-US" sz="1600" b="1" dirty="0">
                <a:solidFill>
                  <a:schemeClr val="accent1">
                    <a:lumMod val="75000"/>
                  </a:schemeClr>
                </a:solidFill>
              </a:rPr>
              <a:t>Supporting various personality tests to cater for wider audience…</a:t>
            </a:r>
          </a:p>
          <a:p>
            <a:pPr>
              <a:lnSpc>
                <a:spcPct val="220000"/>
              </a:lnSpc>
              <a:buFont typeface="Courier New" panose="02070309020205020404" pitchFamily="49" charset="0"/>
              <a:buChar char="o"/>
            </a:pPr>
            <a:r>
              <a:rPr lang="en-US" sz="1600" b="1" dirty="0">
                <a:solidFill>
                  <a:schemeClr val="accent1">
                    <a:lumMod val="75000"/>
                  </a:schemeClr>
                </a:solidFill>
              </a:rPr>
              <a:t>Incorporate AI and machine learning into analysis of data for the solution in order to proactively help stakeholders to progress and develop</a:t>
            </a:r>
          </a:p>
          <a:p>
            <a:pPr>
              <a:lnSpc>
                <a:spcPct val="220000"/>
              </a:lnSpc>
              <a:buFont typeface="Courier New" panose="02070309020205020404" pitchFamily="49" charset="0"/>
              <a:buChar char="o"/>
            </a:pPr>
            <a:r>
              <a:rPr lang="en-US" sz="1600" b="1" dirty="0">
                <a:solidFill>
                  <a:schemeClr val="accent1">
                    <a:lumMod val="75000"/>
                  </a:schemeClr>
                </a:solidFill>
              </a:rPr>
              <a:t>Helping with Local Enterprise Partnership reporting and investment strategies to create jobs for the local area specific to customer needs</a:t>
            </a:r>
          </a:p>
          <a:p>
            <a:pPr>
              <a:lnSpc>
                <a:spcPct val="220000"/>
              </a:lnSpc>
              <a:buFont typeface="Courier New" panose="02070309020205020404" pitchFamily="49" charset="0"/>
              <a:buChar char="o"/>
            </a:pPr>
            <a:r>
              <a:rPr lang="en-US" sz="1600" b="1" dirty="0">
                <a:solidFill>
                  <a:schemeClr val="accent1">
                    <a:lumMod val="75000"/>
                  </a:schemeClr>
                </a:solidFill>
              </a:rPr>
              <a:t>Marketing of the tool with stakeholders to make them aware of the tool and its benefits of using it.</a:t>
            </a:r>
          </a:p>
          <a:p>
            <a:pPr>
              <a:lnSpc>
                <a:spcPct val="220000"/>
              </a:lnSpc>
              <a:buFont typeface="Courier New" panose="02070309020205020404" pitchFamily="49" charset="0"/>
              <a:buChar char="o"/>
            </a:pPr>
            <a:r>
              <a:rPr lang="en-US" sz="1600" b="1" dirty="0" err="1">
                <a:solidFill>
                  <a:schemeClr val="accent1">
                    <a:lumMod val="75000"/>
                  </a:schemeClr>
                </a:solidFill>
              </a:rPr>
              <a:t>Containered</a:t>
            </a:r>
            <a:r>
              <a:rPr lang="en-US" sz="1600" b="1" dirty="0">
                <a:solidFill>
                  <a:schemeClr val="accent1">
                    <a:lumMod val="75000"/>
                  </a:schemeClr>
                </a:solidFill>
              </a:rPr>
              <a:t> solution for scaling as stakeholder numbers increase. This rationalizes the costs of using technology.</a:t>
            </a:r>
          </a:p>
          <a:p>
            <a:pPr>
              <a:lnSpc>
                <a:spcPct val="220000"/>
              </a:lnSpc>
              <a:buFont typeface="Courier New" panose="02070309020205020404" pitchFamily="49" charset="0"/>
              <a:buChar char="o"/>
            </a:pPr>
            <a:r>
              <a:rPr lang="en-US" sz="1600" b="1" dirty="0">
                <a:solidFill>
                  <a:schemeClr val="accent1">
                    <a:lumMod val="75000"/>
                  </a:schemeClr>
                </a:solidFill>
              </a:rPr>
              <a:t>Reducing time and costs for stakeholder MI reports to allow stakeholders to identify where changes could be made.</a:t>
            </a:r>
          </a:p>
          <a:p>
            <a:pPr>
              <a:lnSpc>
                <a:spcPct val="220000"/>
              </a:lnSpc>
              <a:buFont typeface="Courier New" panose="02070309020205020404" pitchFamily="49" charset="0"/>
              <a:buChar char="o"/>
            </a:pPr>
            <a:r>
              <a:rPr lang="en-US" sz="1600" b="1" dirty="0">
                <a:solidFill>
                  <a:schemeClr val="accent1">
                    <a:lumMod val="75000"/>
                  </a:schemeClr>
                </a:solidFill>
              </a:rPr>
              <a:t>Stakeholder satisfaction measures to help improve customer service</a:t>
            </a:r>
          </a:p>
        </p:txBody>
      </p:sp>
    </p:spTree>
    <p:extLst>
      <p:ext uri="{BB962C8B-B14F-4D97-AF65-F5344CB8AC3E}">
        <p14:creationId xmlns:p14="http://schemas.microsoft.com/office/powerpoint/2010/main" val="30389727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5D64095-0306-F040-8C2A-69D39C0156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3517" y="2922029"/>
            <a:ext cx="2724966" cy="1013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359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icture containing refrigerator, indoor, wall, kitchen&#10;&#10;Description automatically generated">
            <a:extLst>
              <a:ext uri="{FF2B5EF4-FFF2-40B4-BE49-F238E27FC236}">
                <a16:creationId xmlns:a16="http://schemas.microsoft.com/office/drawing/2014/main" id="{0F800986-7C65-F74A-B379-4A7F7DD8F1D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/>
          </a:blip>
          <a:srcRect l="-2155" t="-6330" r="45900" b="6326"/>
          <a:stretch/>
        </p:blipFill>
        <p:spPr>
          <a:xfrm>
            <a:off x="4448399" y="286529"/>
            <a:ext cx="2275744" cy="2275744"/>
          </a:xfrm>
          <a:custGeom>
            <a:avLst/>
            <a:gdLst>
              <a:gd name="connsiteX0" fmla="*/ 3028805 w 6057610"/>
              <a:gd name="connsiteY0" fmla="*/ 0 h 6057610"/>
              <a:gd name="connsiteX1" fmla="*/ 6057610 w 6057610"/>
              <a:gd name="connsiteY1" fmla="*/ 3028805 h 6057610"/>
              <a:gd name="connsiteX2" fmla="*/ 3028805 w 6057610"/>
              <a:gd name="connsiteY2" fmla="*/ 6057610 h 6057610"/>
              <a:gd name="connsiteX3" fmla="*/ 0 w 6057610"/>
              <a:gd name="connsiteY3" fmla="*/ 3028805 h 6057610"/>
              <a:gd name="connsiteX4" fmla="*/ 3028805 w 6057610"/>
              <a:gd name="connsiteY4" fmla="*/ 0 h 6057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57610" h="6057610">
                <a:moveTo>
                  <a:pt x="3028805" y="0"/>
                </a:moveTo>
                <a:cubicBezTo>
                  <a:pt x="4701568" y="0"/>
                  <a:pt x="6057610" y="1356042"/>
                  <a:pt x="6057610" y="3028805"/>
                </a:cubicBezTo>
                <a:cubicBezTo>
                  <a:pt x="6057610" y="4701568"/>
                  <a:pt x="4701568" y="6057610"/>
                  <a:pt x="3028805" y="6057610"/>
                </a:cubicBezTo>
                <a:cubicBezTo>
                  <a:pt x="1356042" y="6057610"/>
                  <a:pt x="0" y="4701568"/>
                  <a:pt x="0" y="3028805"/>
                </a:cubicBezTo>
                <a:cubicBezTo>
                  <a:pt x="0" y="1356042"/>
                  <a:pt x="1356042" y="0"/>
                  <a:pt x="3028805" y="0"/>
                </a:cubicBezTo>
                <a:close/>
              </a:path>
            </a:pathLst>
          </a:custGeom>
          <a:effectLst>
            <a:softEdge rad="0"/>
          </a:effectLst>
        </p:spPr>
      </p:pic>
      <p:pic>
        <p:nvPicPr>
          <p:cNvPr id="10" name="Picture 9" descr="A group of people posing for the camera&#10;&#10;Description automatically generated">
            <a:extLst>
              <a:ext uri="{FF2B5EF4-FFF2-40B4-BE49-F238E27FC236}">
                <a16:creationId xmlns:a16="http://schemas.microsoft.com/office/drawing/2014/main" id="{86E2977F-2E76-434F-9D61-E37B544A782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/>
          </a:blip>
          <a:srcRect l="14625" r="10377" b="3"/>
          <a:stretch/>
        </p:blipFill>
        <p:spPr>
          <a:xfrm>
            <a:off x="3125968" y="2527224"/>
            <a:ext cx="3316388" cy="3316386"/>
          </a:xfrm>
          <a:custGeom>
            <a:avLst/>
            <a:gdLst>
              <a:gd name="connsiteX0" fmla="*/ 3028805 w 6057610"/>
              <a:gd name="connsiteY0" fmla="*/ 0 h 6057610"/>
              <a:gd name="connsiteX1" fmla="*/ 6057610 w 6057610"/>
              <a:gd name="connsiteY1" fmla="*/ 3028805 h 6057610"/>
              <a:gd name="connsiteX2" fmla="*/ 3028805 w 6057610"/>
              <a:gd name="connsiteY2" fmla="*/ 6057610 h 6057610"/>
              <a:gd name="connsiteX3" fmla="*/ 0 w 6057610"/>
              <a:gd name="connsiteY3" fmla="*/ 3028805 h 6057610"/>
              <a:gd name="connsiteX4" fmla="*/ 3028805 w 6057610"/>
              <a:gd name="connsiteY4" fmla="*/ 0 h 6057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57610" h="6057610">
                <a:moveTo>
                  <a:pt x="3028805" y="0"/>
                </a:moveTo>
                <a:cubicBezTo>
                  <a:pt x="4701568" y="0"/>
                  <a:pt x="6057610" y="1356042"/>
                  <a:pt x="6057610" y="3028805"/>
                </a:cubicBezTo>
                <a:cubicBezTo>
                  <a:pt x="6057610" y="4701568"/>
                  <a:pt x="4701568" y="6057610"/>
                  <a:pt x="3028805" y="6057610"/>
                </a:cubicBezTo>
                <a:cubicBezTo>
                  <a:pt x="1356042" y="6057610"/>
                  <a:pt x="0" y="4701568"/>
                  <a:pt x="0" y="3028805"/>
                </a:cubicBezTo>
                <a:cubicBezTo>
                  <a:pt x="0" y="1356042"/>
                  <a:pt x="1356042" y="0"/>
                  <a:pt x="3028805" y="0"/>
                </a:cubicBezTo>
                <a:close/>
              </a:path>
            </a:pathLst>
          </a:custGeom>
          <a:effectLst>
            <a:softEdge rad="0"/>
          </a:effectLst>
        </p:spPr>
      </p:pic>
      <p:pic>
        <p:nvPicPr>
          <p:cNvPr id="14" name="Picture 13" descr="A picture containing text&#10;&#10;Description automatically generated">
            <a:extLst>
              <a:ext uri="{FF2B5EF4-FFF2-40B4-BE49-F238E27FC236}">
                <a16:creationId xmlns:a16="http://schemas.microsoft.com/office/drawing/2014/main" id="{0A5AB4A0-F9B6-7F49-B094-A6C5A29B4AF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extLst/>
          </a:blip>
          <a:srcRect l="18757" r="15060" b="2"/>
          <a:stretch/>
        </p:blipFill>
        <p:spPr>
          <a:xfrm>
            <a:off x="1" y="1"/>
            <a:ext cx="4443799" cy="3776782"/>
          </a:xfrm>
          <a:custGeom>
            <a:avLst/>
            <a:gdLst>
              <a:gd name="connsiteX0" fmla="*/ 0 w 4443799"/>
              <a:gd name="connsiteY0" fmla="*/ 0 h 3776782"/>
              <a:gd name="connsiteX1" fmla="*/ 4164578 w 4443799"/>
              <a:gd name="connsiteY1" fmla="*/ 0 h 3776782"/>
              <a:gd name="connsiteX2" fmla="*/ 4238884 w 4443799"/>
              <a:gd name="connsiteY2" fmla="*/ 154250 h 3776782"/>
              <a:gd name="connsiteX3" fmla="*/ 4443799 w 4443799"/>
              <a:gd name="connsiteY3" fmla="*/ 1169228 h 3776782"/>
              <a:gd name="connsiteX4" fmla="*/ 1836244 w 4443799"/>
              <a:gd name="connsiteY4" fmla="*/ 3776782 h 3776782"/>
              <a:gd name="connsiteX5" fmla="*/ 177598 w 4443799"/>
              <a:gd name="connsiteY5" fmla="*/ 3181344 h 3776782"/>
              <a:gd name="connsiteX6" fmla="*/ 0 w 4443799"/>
              <a:gd name="connsiteY6" fmla="*/ 3019932 h 3776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3799" h="3776782">
                <a:moveTo>
                  <a:pt x="0" y="0"/>
                </a:moveTo>
                <a:lnTo>
                  <a:pt x="4164578" y="0"/>
                </a:lnTo>
                <a:lnTo>
                  <a:pt x="4238884" y="154250"/>
                </a:lnTo>
                <a:cubicBezTo>
                  <a:pt x="4370833" y="466214"/>
                  <a:pt x="4443799" y="809200"/>
                  <a:pt x="4443799" y="1169228"/>
                </a:cubicBezTo>
                <a:cubicBezTo>
                  <a:pt x="4443799" y="2609341"/>
                  <a:pt x="3276357" y="3776782"/>
                  <a:pt x="1836244" y="3776782"/>
                </a:cubicBezTo>
                <a:cubicBezTo>
                  <a:pt x="1206195" y="3776782"/>
                  <a:pt x="628337" y="3553326"/>
                  <a:pt x="177598" y="3181344"/>
                </a:cubicBezTo>
                <a:lnTo>
                  <a:pt x="0" y="3019932"/>
                </a:lnTo>
                <a:close/>
              </a:path>
            </a:pathLst>
          </a:custGeom>
          <a:effectLst>
            <a:softEdge rad="0"/>
          </a:effectLst>
        </p:spPr>
      </p:pic>
      <p:pic>
        <p:nvPicPr>
          <p:cNvPr id="16" name="Picture 15" descr="A picture containing text&#10;&#10;Description automatically generated">
            <a:extLst>
              <a:ext uri="{FF2B5EF4-FFF2-40B4-BE49-F238E27FC236}">
                <a16:creationId xmlns:a16="http://schemas.microsoft.com/office/drawing/2014/main" id="{04DEBFA0-0303-0046-B9F5-A082596039B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  <a:extLst/>
          </a:blip>
          <a:srcRect l="13881" r="20519"/>
          <a:stretch/>
        </p:blipFill>
        <p:spPr>
          <a:xfrm>
            <a:off x="20" y="3917271"/>
            <a:ext cx="3440566" cy="2950205"/>
          </a:xfrm>
          <a:custGeom>
            <a:avLst/>
            <a:gdLst>
              <a:gd name="connsiteX0" fmla="*/ 1539166 w 3440586"/>
              <a:gd name="connsiteY0" fmla="*/ 0 h 2950205"/>
              <a:gd name="connsiteX1" fmla="*/ 3440586 w 3440586"/>
              <a:gd name="connsiteY1" fmla="*/ 1901419 h 2950205"/>
              <a:gd name="connsiteX2" fmla="*/ 3211095 w 3440586"/>
              <a:gd name="connsiteY2" fmla="*/ 2807749 h 2950205"/>
              <a:gd name="connsiteX3" fmla="*/ 3124550 w 3440586"/>
              <a:gd name="connsiteY3" fmla="*/ 2950205 h 2950205"/>
              <a:gd name="connsiteX4" fmla="*/ 0 w 3440586"/>
              <a:gd name="connsiteY4" fmla="*/ 2950205 h 2950205"/>
              <a:gd name="connsiteX5" fmla="*/ 0 w 3440586"/>
              <a:gd name="connsiteY5" fmla="*/ 788141 h 2950205"/>
              <a:gd name="connsiteX6" fmla="*/ 71938 w 3440586"/>
              <a:gd name="connsiteY6" fmla="*/ 691940 h 2950205"/>
              <a:gd name="connsiteX7" fmla="*/ 1539166 w 3440586"/>
              <a:gd name="connsiteY7" fmla="*/ 0 h 2950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40586" h="2950205">
                <a:moveTo>
                  <a:pt x="1539166" y="0"/>
                </a:moveTo>
                <a:cubicBezTo>
                  <a:pt x="2589292" y="0"/>
                  <a:pt x="3440586" y="851294"/>
                  <a:pt x="3440586" y="1901419"/>
                </a:cubicBezTo>
                <a:cubicBezTo>
                  <a:pt x="3440586" y="2229583"/>
                  <a:pt x="3357452" y="2538330"/>
                  <a:pt x="3211095" y="2807749"/>
                </a:cubicBezTo>
                <a:lnTo>
                  <a:pt x="3124550" y="2950205"/>
                </a:lnTo>
                <a:lnTo>
                  <a:pt x="0" y="2950205"/>
                </a:lnTo>
                <a:lnTo>
                  <a:pt x="0" y="788141"/>
                </a:lnTo>
                <a:lnTo>
                  <a:pt x="71938" y="691940"/>
                </a:lnTo>
                <a:cubicBezTo>
                  <a:pt x="420687" y="269355"/>
                  <a:pt x="948471" y="0"/>
                  <a:pt x="1539166" y="0"/>
                </a:cubicBezTo>
                <a:close/>
              </a:path>
            </a:pathLst>
          </a:custGeom>
          <a:effectLst>
            <a:softEdge rad="0"/>
          </a:effec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198BA7A-A80E-4128-8A01-0F5D26B880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B732DAE2-55C2-704E-B104-4846081E02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69748" y="0"/>
            <a:ext cx="10515600" cy="6858000"/>
          </a:xfrm>
        </p:spPr>
        <p:txBody>
          <a:bodyPr anchor="ctr">
            <a:noAutofit/>
          </a:bodyPr>
          <a:lstStyle/>
          <a:p>
            <a:pPr marL="0" indent="0">
              <a:buNone/>
            </a:pPr>
            <a:r>
              <a:rPr lang="en-US" sz="2200" b="1" dirty="0">
                <a:solidFill>
                  <a:schemeClr val="accent1">
                    <a:lumMod val="75000"/>
                  </a:schemeClr>
                </a:solidFill>
              </a:rPr>
              <a:t>Diane </a:t>
            </a:r>
            <a:r>
              <a:rPr lang="en-US" sz="2200" b="1" dirty="0" err="1">
                <a:solidFill>
                  <a:schemeClr val="accent1">
                    <a:lumMod val="75000"/>
                  </a:schemeClr>
                </a:solidFill>
              </a:rPr>
              <a:t>Reddell</a:t>
            </a:r>
            <a:endParaRPr lang="en-US" sz="2200" b="1" dirty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sz="2200" dirty="0">
                <a:solidFill>
                  <a:schemeClr val="bg2">
                    <a:lumMod val="25000"/>
                  </a:schemeClr>
                </a:solidFill>
              </a:rPr>
              <a:t>Software engineer and QA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b="1" dirty="0" err="1">
                <a:solidFill>
                  <a:schemeClr val="accent1">
                    <a:lumMod val="75000"/>
                  </a:schemeClr>
                </a:solidFill>
              </a:rPr>
              <a:t>JingMei</a:t>
            </a:r>
            <a:endParaRPr lang="en-US" sz="2200" b="1" dirty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sz="2200" dirty="0">
                <a:solidFill>
                  <a:schemeClr val="bg2">
                    <a:lumMod val="25000"/>
                  </a:schemeClr>
                </a:solidFill>
              </a:rPr>
              <a:t>Freelancer, cloud platforms expert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b="1" dirty="0">
                <a:solidFill>
                  <a:schemeClr val="accent1">
                    <a:lumMod val="75000"/>
                  </a:schemeClr>
                </a:solidFill>
              </a:rPr>
              <a:t>Kristaps </a:t>
            </a:r>
            <a:r>
              <a:rPr lang="en-US" sz="2200" b="1" dirty="0" err="1">
                <a:solidFill>
                  <a:schemeClr val="accent1">
                    <a:lumMod val="75000"/>
                  </a:schemeClr>
                </a:solidFill>
              </a:rPr>
              <a:t>Romanovskis</a:t>
            </a:r>
            <a:endParaRPr lang="en-US" sz="2200" b="1" dirty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sz="2200" dirty="0">
                <a:solidFill>
                  <a:schemeClr val="bg2">
                    <a:lumMod val="25000"/>
                  </a:schemeClr>
                </a:solidFill>
              </a:rPr>
              <a:t>Service designer</a:t>
            </a:r>
          </a:p>
          <a:p>
            <a:pPr marL="0" indent="0">
              <a:buNone/>
            </a:pPr>
            <a:endParaRPr lang="en-US" sz="2200" dirty="0">
              <a:solidFill>
                <a:schemeClr val="bg2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en-US" sz="2200" b="1" dirty="0">
                <a:solidFill>
                  <a:schemeClr val="accent1">
                    <a:lumMod val="75000"/>
                  </a:schemeClr>
                </a:solidFill>
              </a:rPr>
              <a:t>Terri Nichols</a:t>
            </a:r>
          </a:p>
          <a:p>
            <a:pPr marL="0" indent="0">
              <a:buNone/>
            </a:pPr>
            <a:r>
              <a:rPr lang="en-US" sz="2200" dirty="0">
                <a:solidFill>
                  <a:schemeClr val="bg2">
                    <a:lumMod val="25000"/>
                  </a:schemeClr>
                </a:solidFill>
              </a:rPr>
              <a:t>Support worker</a:t>
            </a:r>
          </a:p>
        </p:txBody>
      </p:sp>
    </p:spTree>
    <p:extLst>
      <p:ext uri="{BB962C8B-B14F-4D97-AF65-F5344CB8AC3E}">
        <p14:creationId xmlns:p14="http://schemas.microsoft.com/office/powerpoint/2010/main" val="5203092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B2EE7B15-7BB6-B44A-BD6A-9F33446D2ACC}"/>
              </a:ext>
            </a:extLst>
          </p:cNvPr>
          <p:cNvSpPr/>
          <p:nvPr/>
        </p:nvSpPr>
        <p:spPr>
          <a:xfrm>
            <a:off x="407775" y="1140719"/>
            <a:ext cx="4337222" cy="4337222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0A2650-9079-2448-9F5C-E64DD5877C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4549" y="1151317"/>
            <a:ext cx="6483177" cy="4351338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3600" dirty="0">
                <a:solidFill>
                  <a:schemeClr val="accent1">
                    <a:lumMod val="75000"/>
                  </a:schemeClr>
                </a:solidFill>
              </a:rPr>
              <a:t>To help Work Coaches with a </a:t>
            </a:r>
            <a:r>
              <a:rPr lang="en-US" sz="3600" b="1" dirty="0">
                <a:solidFill>
                  <a:schemeClr val="accent1">
                    <a:lumMod val="75000"/>
                  </a:schemeClr>
                </a:solidFill>
              </a:rPr>
              <a:t>holistic approach</a:t>
            </a:r>
            <a:r>
              <a:rPr lang="en-US" sz="3600" dirty="0">
                <a:solidFill>
                  <a:schemeClr val="accent1">
                    <a:lumMod val="75000"/>
                  </a:schemeClr>
                </a:solidFill>
              </a:rPr>
              <a:t> to their </a:t>
            </a:r>
            <a:r>
              <a:rPr lang="en-US" sz="3600" b="1" dirty="0">
                <a:solidFill>
                  <a:schemeClr val="accent1">
                    <a:lumMod val="75000"/>
                  </a:schemeClr>
                </a:solidFill>
              </a:rPr>
              <a:t>customer needs </a:t>
            </a:r>
            <a:r>
              <a:rPr lang="en-US" sz="3600" dirty="0">
                <a:solidFill>
                  <a:schemeClr val="accent1">
                    <a:lumMod val="75000"/>
                  </a:schemeClr>
                </a:solidFill>
              </a:rPr>
              <a:t>&amp; </a:t>
            </a:r>
            <a:r>
              <a:rPr lang="en-US" sz="3600" b="1" dirty="0">
                <a:solidFill>
                  <a:schemeClr val="accent1">
                    <a:lumMod val="75000"/>
                  </a:schemeClr>
                </a:solidFill>
              </a:rPr>
              <a:t>empower</a:t>
            </a:r>
            <a:r>
              <a:rPr lang="en-US" sz="3600" dirty="0">
                <a:solidFill>
                  <a:schemeClr val="accent1">
                    <a:lumMod val="75000"/>
                  </a:schemeClr>
                </a:solidFill>
              </a:rPr>
              <a:t> customers to find their </a:t>
            </a:r>
            <a:r>
              <a:rPr lang="en-US" sz="3600" b="1" dirty="0">
                <a:solidFill>
                  <a:schemeClr val="accent1">
                    <a:lumMod val="75000"/>
                  </a:schemeClr>
                </a:solidFill>
              </a:rPr>
              <a:t>strengths</a:t>
            </a:r>
            <a:r>
              <a:rPr lang="en-US" sz="3600" dirty="0">
                <a:solidFill>
                  <a:schemeClr val="accent1">
                    <a:lumMod val="75000"/>
                  </a:schemeClr>
                </a:solidFill>
              </a:rPr>
              <a:t> &amp; </a:t>
            </a:r>
            <a:r>
              <a:rPr lang="en-US" sz="3600" b="1" dirty="0">
                <a:solidFill>
                  <a:schemeClr val="accent1">
                    <a:lumMod val="75000"/>
                  </a:schemeClr>
                </a:solidFill>
              </a:rPr>
              <a:t>adjustments</a:t>
            </a:r>
            <a:r>
              <a:rPr lang="en-US" sz="3600" dirty="0">
                <a:solidFill>
                  <a:schemeClr val="accent1">
                    <a:lumMod val="75000"/>
                  </a:schemeClr>
                </a:solidFill>
              </a:rPr>
              <a:t> for employment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2C0FA81-4F5C-E34B-9BD9-12F9E70A7A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1353" y="1302759"/>
            <a:ext cx="3803135" cy="4603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1300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624B4E-9A65-284F-9B91-E2CE7DBBA9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66522" y="0"/>
            <a:ext cx="8093674" cy="6858000"/>
          </a:xfrm>
        </p:spPr>
        <p:txBody>
          <a:bodyPr anchor="ctr">
            <a:normAutofit/>
          </a:bodyPr>
          <a:lstStyle/>
          <a:p>
            <a:pPr>
              <a:lnSpc>
                <a:spcPct val="220000"/>
              </a:lnSpc>
              <a:buFont typeface="Courier New" panose="02070309020205020404" pitchFamily="49" charset="0"/>
              <a:buChar char="o"/>
            </a:pPr>
            <a:r>
              <a:rPr lang="en-US" sz="2000" b="1" dirty="0">
                <a:solidFill>
                  <a:schemeClr val="bg2">
                    <a:lumMod val="25000"/>
                  </a:schemeClr>
                </a:solidFill>
              </a:rPr>
              <a:t>80 Work Coaches 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(just in Leeds city) 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highlight>
                  <a:srgbClr val="FFFF00"/>
                </a:highlight>
              </a:rPr>
              <a:t>Nationwide stats?</a:t>
            </a:r>
          </a:p>
          <a:p>
            <a:pPr>
              <a:lnSpc>
                <a:spcPct val="220000"/>
              </a:lnSpc>
              <a:buFont typeface="Courier New" panose="02070309020205020404" pitchFamily="49" charset="0"/>
              <a:buChar char="o"/>
            </a:pPr>
            <a:r>
              <a:rPr lang="en-US" sz="2000" b="1" dirty="0">
                <a:solidFill>
                  <a:schemeClr val="bg2">
                    <a:lumMod val="25000"/>
                  </a:schemeClr>
                </a:solidFill>
              </a:rPr>
              <a:t>135 f2f interviews 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processed per month</a:t>
            </a:r>
          </a:p>
          <a:p>
            <a:pPr>
              <a:lnSpc>
                <a:spcPct val="220000"/>
              </a:lnSpc>
              <a:buFont typeface="Courier New" panose="02070309020205020404" pitchFamily="49" charset="0"/>
              <a:buChar char="o"/>
            </a:pPr>
            <a:r>
              <a:rPr lang="en-US" sz="2000" b="1" dirty="0">
                <a:solidFill>
                  <a:schemeClr val="bg2">
                    <a:lumMod val="25000"/>
                  </a:schemeClr>
                </a:solidFill>
              </a:rPr>
              <a:t>45 min avg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. interview duration (initial interviews + follow-ups) </a:t>
            </a:r>
          </a:p>
          <a:p>
            <a:pPr>
              <a:lnSpc>
                <a:spcPct val="220000"/>
              </a:lnSpc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Planning to ramp up capacity to </a:t>
            </a:r>
            <a:r>
              <a:rPr lang="en-US" sz="2000" b="1" dirty="0">
                <a:solidFill>
                  <a:schemeClr val="bg2">
                    <a:lumMod val="25000"/>
                  </a:schemeClr>
                </a:solidFill>
              </a:rPr>
              <a:t>200+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interviews per month</a:t>
            </a:r>
          </a:p>
          <a:p>
            <a:pPr>
              <a:lnSpc>
                <a:spcPct val="220000"/>
              </a:lnSpc>
              <a:buFont typeface="Courier New" panose="02070309020205020404" pitchFamily="49" charset="0"/>
              <a:buChar char="o"/>
            </a:pPr>
            <a:r>
              <a:rPr lang="en-US" sz="2000" b="1" dirty="0">
                <a:solidFill>
                  <a:schemeClr val="bg2">
                    <a:lumMod val="25000"/>
                  </a:schemeClr>
                </a:solidFill>
                <a:highlight>
                  <a:srgbClr val="FFFF00"/>
                </a:highlight>
              </a:rPr>
              <a:t>X 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highlight>
                  <a:srgbClr val="FFFF00"/>
                </a:highlight>
              </a:rPr>
              <a:t>average number of sessions per applicant until successful placement?</a:t>
            </a:r>
          </a:p>
          <a:p>
            <a:pPr>
              <a:lnSpc>
                <a:spcPct val="220000"/>
              </a:lnSpc>
              <a:buFont typeface="Courier New" panose="02070309020205020404" pitchFamily="49" charset="0"/>
              <a:buChar char="o"/>
            </a:pPr>
            <a:r>
              <a:rPr lang="en-US" sz="2000" b="1" dirty="0">
                <a:solidFill>
                  <a:schemeClr val="bg2">
                    <a:lumMod val="25000"/>
                  </a:schemeClr>
                </a:solidFill>
                <a:highlight>
                  <a:srgbClr val="FFFF00"/>
                </a:highlight>
              </a:rPr>
              <a:t>X%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highlight>
                  <a:srgbClr val="FFFF00"/>
                </a:highlight>
              </a:rPr>
              <a:t> on workforce retention in 3 months</a:t>
            </a:r>
          </a:p>
          <a:p>
            <a:pPr>
              <a:lnSpc>
                <a:spcPct val="220000"/>
              </a:lnSpc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bg2">
                    <a:lumMod val="25000"/>
                  </a:schemeClr>
                </a:solidFill>
                <a:highlight>
                  <a:srgbClr val="FFFF00"/>
                </a:highlight>
              </a:rPr>
              <a:t>Applicant satisfaction scores?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50786EE-90A6-2F4A-8389-3A90713E7D69}"/>
              </a:ext>
            </a:extLst>
          </p:cNvPr>
          <p:cNvSpPr txBox="1">
            <a:spLocks/>
          </p:cNvSpPr>
          <p:nvPr/>
        </p:nvSpPr>
        <p:spPr>
          <a:xfrm>
            <a:off x="858798" y="1973907"/>
            <a:ext cx="1633151" cy="55751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600" b="1" dirty="0">
                <a:solidFill>
                  <a:schemeClr val="accent1">
                    <a:lumMod val="75000"/>
                  </a:schemeClr>
                </a:solidFill>
              </a:rPr>
              <a:t>10.8k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A899480-0374-8D41-9B98-C6C62EF85FB2}"/>
              </a:ext>
            </a:extLst>
          </p:cNvPr>
          <p:cNvSpPr txBox="1">
            <a:spLocks/>
          </p:cNvSpPr>
          <p:nvPr/>
        </p:nvSpPr>
        <p:spPr>
          <a:xfrm>
            <a:off x="858798" y="2531421"/>
            <a:ext cx="1633151" cy="7266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 dirty="0">
                <a:solidFill>
                  <a:schemeClr val="accent1">
                    <a:lumMod val="75000"/>
                  </a:schemeClr>
                </a:solidFill>
              </a:rPr>
              <a:t>INTERVIEWS PER MONTH</a:t>
            </a:r>
            <a:endParaRPr lang="en-US" sz="14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F2732CA-6AB8-3446-930B-988FB263D632}"/>
              </a:ext>
            </a:extLst>
          </p:cNvPr>
          <p:cNvSpPr txBox="1">
            <a:spLocks/>
          </p:cNvSpPr>
          <p:nvPr/>
        </p:nvSpPr>
        <p:spPr>
          <a:xfrm>
            <a:off x="858798" y="3589638"/>
            <a:ext cx="2629930" cy="55751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600" b="1" dirty="0">
                <a:solidFill>
                  <a:schemeClr val="accent1">
                    <a:lumMod val="75000"/>
                  </a:schemeClr>
                </a:solidFill>
              </a:rPr>
              <a:t>8.1k hours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4230245-6591-A146-AECC-C7E19548939B}"/>
              </a:ext>
            </a:extLst>
          </p:cNvPr>
          <p:cNvSpPr txBox="1">
            <a:spLocks/>
          </p:cNvSpPr>
          <p:nvPr/>
        </p:nvSpPr>
        <p:spPr>
          <a:xfrm>
            <a:off x="858798" y="4147152"/>
            <a:ext cx="1633151" cy="7266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 dirty="0">
                <a:solidFill>
                  <a:schemeClr val="accent1">
                    <a:lumMod val="75000"/>
                  </a:schemeClr>
                </a:solidFill>
              </a:rPr>
              <a:t>SPENT EACH MONTH</a:t>
            </a:r>
            <a:endParaRPr lang="en-US" sz="14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23309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Cloud 92">
            <a:extLst>
              <a:ext uri="{FF2B5EF4-FFF2-40B4-BE49-F238E27FC236}">
                <a16:creationId xmlns:a16="http://schemas.microsoft.com/office/drawing/2014/main" id="{56621DA4-F06B-3545-9986-CFB9ABA6B4B0}"/>
              </a:ext>
            </a:extLst>
          </p:cNvPr>
          <p:cNvSpPr/>
          <p:nvPr/>
        </p:nvSpPr>
        <p:spPr>
          <a:xfrm>
            <a:off x="4625807" y="4029523"/>
            <a:ext cx="1629996" cy="778941"/>
          </a:xfrm>
          <a:prstGeom prst="cloud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94" name="Cloud 93">
            <a:extLst>
              <a:ext uri="{FF2B5EF4-FFF2-40B4-BE49-F238E27FC236}">
                <a16:creationId xmlns:a16="http://schemas.microsoft.com/office/drawing/2014/main" id="{6DE48284-2904-924D-AD81-A8C4A5DD9937}"/>
              </a:ext>
            </a:extLst>
          </p:cNvPr>
          <p:cNvSpPr/>
          <p:nvPr/>
        </p:nvSpPr>
        <p:spPr>
          <a:xfrm>
            <a:off x="6857168" y="4369502"/>
            <a:ext cx="2313799" cy="1388013"/>
          </a:xfrm>
          <a:prstGeom prst="cloud">
            <a:avLst/>
          </a:prstGeom>
          <a:solidFill>
            <a:schemeClr val="accent1">
              <a:lumMod val="20000"/>
              <a:lumOff val="8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2EE7B15-7BB6-B44A-BD6A-9F33446D2ACC}"/>
              </a:ext>
            </a:extLst>
          </p:cNvPr>
          <p:cNvSpPr/>
          <p:nvPr/>
        </p:nvSpPr>
        <p:spPr>
          <a:xfrm>
            <a:off x="851336" y="712693"/>
            <a:ext cx="1170595" cy="1170595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0A2650-9079-2448-9F5C-E64DD5877C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9885" y="579715"/>
            <a:ext cx="6483177" cy="1574518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3200" b="1" dirty="0">
                <a:solidFill>
                  <a:schemeClr val="bg2">
                    <a:lumMod val="25000"/>
                  </a:schemeClr>
                </a:solidFill>
              </a:rPr>
              <a:t>What if we could…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140D99D-46BD-084A-8C97-47DD2FD17D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270" y="784156"/>
            <a:ext cx="973662" cy="1261866"/>
          </a:xfrm>
          <a:prstGeom prst="rect">
            <a:avLst/>
          </a:prstGeom>
        </p:spPr>
      </p:pic>
      <p:sp>
        <p:nvSpPr>
          <p:cNvPr id="17" name="Cloud 16">
            <a:extLst>
              <a:ext uri="{FF2B5EF4-FFF2-40B4-BE49-F238E27FC236}">
                <a16:creationId xmlns:a16="http://schemas.microsoft.com/office/drawing/2014/main" id="{92FDC1E4-102C-604A-AF31-AEDF23B79E75}"/>
              </a:ext>
            </a:extLst>
          </p:cNvPr>
          <p:cNvSpPr/>
          <p:nvPr/>
        </p:nvSpPr>
        <p:spPr>
          <a:xfrm>
            <a:off x="5440805" y="4703768"/>
            <a:ext cx="3282257" cy="1674250"/>
          </a:xfrm>
          <a:prstGeom prst="cloud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Increase job placement success by X% </a:t>
            </a:r>
          </a:p>
        </p:txBody>
      </p:sp>
      <p:sp>
        <p:nvSpPr>
          <p:cNvPr id="18" name="Cloud 17">
            <a:extLst>
              <a:ext uri="{FF2B5EF4-FFF2-40B4-BE49-F238E27FC236}">
                <a16:creationId xmlns:a16="http://schemas.microsoft.com/office/drawing/2014/main" id="{09E1DC7D-9F94-114B-92AB-31EB890A2CDC}"/>
              </a:ext>
            </a:extLst>
          </p:cNvPr>
          <p:cNvSpPr/>
          <p:nvPr/>
        </p:nvSpPr>
        <p:spPr>
          <a:xfrm>
            <a:off x="798125" y="2684802"/>
            <a:ext cx="4323076" cy="1903352"/>
          </a:xfrm>
          <a:prstGeom prst="cloud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Release Work Coach time to meet 10% more applicants</a:t>
            </a:r>
          </a:p>
        </p:txBody>
      </p:sp>
      <p:sp>
        <p:nvSpPr>
          <p:cNvPr id="20" name="Cloud 19">
            <a:extLst>
              <a:ext uri="{FF2B5EF4-FFF2-40B4-BE49-F238E27FC236}">
                <a16:creationId xmlns:a16="http://schemas.microsoft.com/office/drawing/2014/main" id="{95124FEE-892F-E843-A7AA-78E92EF63FEA}"/>
              </a:ext>
            </a:extLst>
          </p:cNvPr>
          <p:cNvSpPr/>
          <p:nvPr/>
        </p:nvSpPr>
        <p:spPr>
          <a:xfrm>
            <a:off x="8705984" y="2381478"/>
            <a:ext cx="2626186" cy="1255000"/>
          </a:xfrm>
          <a:prstGeom prst="cloud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Increase applicant satisfaction by X%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374A7530-48C0-BD4B-87D0-19174D760750}"/>
              </a:ext>
            </a:extLst>
          </p:cNvPr>
          <p:cNvSpPr txBox="1">
            <a:spLocks/>
          </p:cNvSpPr>
          <p:nvPr/>
        </p:nvSpPr>
        <p:spPr>
          <a:xfrm>
            <a:off x="10472341" y="5680115"/>
            <a:ext cx="1719659" cy="11778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and more...</a:t>
            </a:r>
          </a:p>
        </p:txBody>
      </p:sp>
      <p:cxnSp>
        <p:nvCxnSpPr>
          <p:cNvPr id="29" name="Curved Connector 28">
            <a:extLst>
              <a:ext uri="{FF2B5EF4-FFF2-40B4-BE49-F238E27FC236}">
                <a16:creationId xmlns:a16="http://schemas.microsoft.com/office/drawing/2014/main" id="{6EC3F4C6-E6EA-764B-B462-E2685E90E78F}"/>
              </a:ext>
            </a:extLst>
          </p:cNvPr>
          <p:cNvCxnSpPr>
            <a:cxnSpLocks/>
            <a:stCxn id="18" idx="1"/>
            <a:endCxn id="17" idx="2"/>
          </p:cNvCxnSpPr>
          <p:nvPr/>
        </p:nvCxnSpPr>
        <p:spPr>
          <a:xfrm rot="16200000" flipH="1">
            <a:off x="3727941" y="3817848"/>
            <a:ext cx="954766" cy="2491323"/>
          </a:xfrm>
          <a:prstGeom prst="curvedConnector2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urved Connector 32">
            <a:extLst>
              <a:ext uri="{FF2B5EF4-FFF2-40B4-BE49-F238E27FC236}">
                <a16:creationId xmlns:a16="http://schemas.microsoft.com/office/drawing/2014/main" id="{AEB110DC-7C02-3542-8290-20C0C89031C6}"/>
              </a:ext>
            </a:extLst>
          </p:cNvPr>
          <p:cNvCxnSpPr>
            <a:cxnSpLocks/>
            <a:stCxn id="17" idx="0"/>
            <a:endCxn id="20" idx="1"/>
          </p:cNvCxnSpPr>
          <p:nvPr/>
        </p:nvCxnSpPr>
        <p:spPr>
          <a:xfrm flipV="1">
            <a:off x="8720327" y="3635142"/>
            <a:ext cx="1298750" cy="1905751"/>
          </a:xfrm>
          <a:prstGeom prst="curvedConnector2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Cloud 94">
            <a:extLst>
              <a:ext uri="{FF2B5EF4-FFF2-40B4-BE49-F238E27FC236}">
                <a16:creationId xmlns:a16="http://schemas.microsoft.com/office/drawing/2014/main" id="{64B8C73C-BBB5-F143-9A87-6DE98E57DCE9}"/>
              </a:ext>
            </a:extLst>
          </p:cNvPr>
          <p:cNvSpPr/>
          <p:nvPr/>
        </p:nvSpPr>
        <p:spPr>
          <a:xfrm>
            <a:off x="6857168" y="2540296"/>
            <a:ext cx="980754" cy="468682"/>
          </a:xfrm>
          <a:prstGeom prst="cloud">
            <a:avLst/>
          </a:prstGeom>
          <a:solidFill>
            <a:schemeClr val="accent1">
              <a:lumMod val="20000"/>
              <a:lumOff val="80000"/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96" name="Cloud 95">
            <a:extLst>
              <a:ext uri="{FF2B5EF4-FFF2-40B4-BE49-F238E27FC236}">
                <a16:creationId xmlns:a16="http://schemas.microsoft.com/office/drawing/2014/main" id="{9C393D6B-E2D7-914B-A0B3-3D33AD115A37}"/>
              </a:ext>
            </a:extLst>
          </p:cNvPr>
          <p:cNvSpPr/>
          <p:nvPr/>
        </p:nvSpPr>
        <p:spPr>
          <a:xfrm>
            <a:off x="10880264" y="299884"/>
            <a:ext cx="920799" cy="482099"/>
          </a:xfrm>
          <a:prstGeom prst="cloud">
            <a:avLst/>
          </a:prstGeom>
          <a:solidFill>
            <a:schemeClr val="accent1">
              <a:lumMod val="20000"/>
              <a:lumOff val="8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97" name="Cloud 96">
            <a:extLst>
              <a:ext uri="{FF2B5EF4-FFF2-40B4-BE49-F238E27FC236}">
                <a16:creationId xmlns:a16="http://schemas.microsoft.com/office/drawing/2014/main" id="{858B9202-1177-F94D-ABDA-A8AC275F2D5D}"/>
              </a:ext>
            </a:extLst>
          </p:cNvPr>
          <p:cNvSpPr/>
          <p:nvPr/>
        </p:nvSpPr>
        <p:spPr>
          <a:xfrm>
            <a:off x="7347545" y="1096955"/>
            <a:ext cx="1810981" cy="786333"/>
          </a:xfrm>
          <a:prstGeom prst="cloud">
            <a:avLst/>
          </a:prstGeom>
          <a:solidFill>
            <a:schemeClr val="accent1">
              <a:lumMod val="20000"/>
              <a:lumOff val="80000"/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98" name="Cloud 97">
            <a:extLst>
              <a:ext uri="{FF2B5EF4-FFF2-40B4-BE49-F238E27FC236}">
                <a16:creationId xmlns:a16="http://schemas.microsoft.com/office/drawing/2014/main" id="{F3115280-B1DF-CA45-A7C0-1D6C8D7D8078}"/>
              </a:ext>
            </a:extLst>
          </p:cNvPr>
          <p:cNvSpPr/>
          <p:nvPr/>
        </p:nvSpPr>
        <p:spPr>
          <a:xfrm>
            <a:off x="-275880" y="5875890"/>
            <a:ext cx="1810981" cy="786333"/>
          </a:xfrm>
          <a:prstGeom prst="cloud">
            <a:avLst/>
          </a:prstGeom>
          <a:solidFill>
            <a:schemeClr val="accent1">
              <a:lumMod val="20000"/>
              <a:lumOff val="80000"/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180007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7462AC8-890A-8D4F-AD5A-D08148E8208B}"/>
              </a:ext>
            </a:extLst>
          </p:cNvPr>
          <p:cNvSpPr txBox="1">
            <a:spLocks/>
          </p:cNvSpPr>
          <p:nvPr/>
        </p:nvSpPr>
        <p:spPr>
          <a:xfrm>
            <a:off x="486818" y="183166"/>
            <a:ext cx="11042433" cy="8799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Nice idea… but what do </a:t>
            </a:r>
            <a:r>
              <a:rPr lang="en-US" sz="2000" b="1" dirty="0" err="1">
                <a:solidFill>
                  <a:schemeClr val="bg2">
                    <a:lumMod val="25000"/>
                  </a:schemeClr>
                </a:solidFill>
              </a:rPr>
              <a:t>Jobcentre</a:t>
            </a:r>
            <a:r>
              <a:rPr lang="en-US" sz="2000" b="1" dirty="0">
                <a:solidFill>
                  <a:schemeClr val="bg2">
                    <a:lumMod val="25000"/>
                  </a:schemeClr>
                </a:solidFill>
              </a:rPr>
              <a:t> experts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en-US" sz="2000" b="1" dirty="0">
                <a:solidFill>
                  <a:schemeClr val="bg2">
                    <a:lumMod val="25000"/>
                  </a:schemeClr>
                </a:solidFill>
              </a:rPr>
              <a:t>3</a:t>
            </a:r>
            <a:r>
              <a:rPr lang="en-US" sz="2000" b="1" baseline="30000" dirty="0">
                <a:solidFill>
                  <a:schemeClr val="bg2">
                    <a:lumMod val="25000"/>
                  </a:schemeClr>
                </a:solidFill>
              </a:rPr>
              <a:t>rd</a:t>
            </a:r>
            <a:r>
              <a:rPr lang="en-US" sz="2000" b="1" dirty="0">
                <a:solidFill>
                  <a:schemeClr val="bg2">
                    <a:lumMod val="25000"/>
                  </a:schemeClr>
                </a:solidFill>
              </a:rPr>
              <a:t> parties 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and </a:t>
            </a:r>
            <a:r>
              <a:rPr lang="en-US" sz="2000" b="1" dirty="0">
                <a:solidFill>
                  <a:schemeClr val="bg2">
                    <a:lumMod val="25000"/>
                  </a:schemeClr>
                </a:solidFill>
              </a:rPr>
              <a:t>applicants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themselves </a:t>
            </a:r>
            <a:r>
              <a:rPr lang="en-US" sz="2000" b="1" dirty="0">
                <a:solidFill>
                  <a:schemeClr val="bg2">
                    <a:lumMod val="25000"/>
                  </a:schemeClr>
                </a:solidFill>
              </a:rPr>
              <a:t>think of it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AE50DF-021E-584A-9BE5-78139102D3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7973"/>
          <a:stretch/>
        </p:blipFill>
        <p:spPr>
          <a:xfrm>
            <a:off x="501212" y="1343540"/>
            <a:ext cx="3379072" cy="242966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CB150B0-1FA6-7E49-8F77-C099D48FDC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4896" y="1571059"/>
            <a:ext cx="6544442" cy="15034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9296850-7310-3D41-8CD7-D0FDB64044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6346" y="4276207"/>
            <a:ext cx="5499698" cy="2142636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3600" dirty="0">
                <a:solidFill>
                  <a:schemeClr val="accent1">
                    <a:lumMod val="75000"/>
                  </a:schemeClr>
                </a:solidFill>
              </a:rPr>
              <a:t>“Yes, I would invest in this.”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accent1">
                    <a:lumMod val="75000"/>
                  </a:schemeClr>
                </a:solidFill>
              </a:rPr>
              <a:t>– </a:t>
            </a:r>
            <a:r>
              <a:rPr lang="en-US" sz="1800" dirty="0" err="1">
                <a:solidFill>
                  <a:schemeClr val="accent1">
                    <a:lumMod val="75000"/>
                  </a:schemeClr>
                </a:solidFill>
              </a:rPr>
              <a:t>Jobcentre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</a:rPr>
              <a:t> expert #2</a:t>
            </a:r>
          </a:p>
        </p:txBody>
      </p:sp>
      <p:cxnSp>
        <p:nvCxnSpPr>
          <p:cNvPr id="10" name="Curved Connector 9">
            <a:extLst>
              <a:ext uri="{FF2B5EF4-FFF2-40B4-BE49-F238E27FC236}">
                <a16:creationId xmlns:a16="http://schemas.microsoft.com/office/drawing/2014/main" id="{0E2B89F3-9905-E94D-ADC5-13BC0F929DB3}"/>
              </a:ext>
            </a:extLst>
          </p:cNvPr>
          <p:cNvCxnSpPr>
            <a:cxnSpLocks/>
          </p:cNvCxnSpPr>
          <p:nvPr/>
        </p:nvCxnSpPr>
        <p:spPr>
          <a:xfrm>
            <a:off x="3880284" y="2375337"/>
            <a:ext cx="1007189" cy="3"/>
          </a:xfrm>
          <a:prstGeom prst="curvedConnector3">
            <a:avLst>
              <a:gd name="adj1" fmla="val 66697"/>
            </a:avLst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E2AE1619-84F0-DA47-961F-F3DEC7141CBF}"/>
              </a:ext>
            </a:extLst>
          </p:cNvPr>
          <p:cNvSpPr/>
          <p:nvPr/>
        </p:nvSpPr>
        <p:spPr>
          <a:xfrm>
            <a:off x="5257129" y="2225615"/>
            <a:ext cx="472966" cy="8488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8914DA7D-014E-304A-9772-687545D196D3}"/>
              </a:ext>
            </a:extLst>
          </p:cNvPr>
          <p:cNvSpPr txBox="1">
            <a:spLocks/>
          </p:cNvSpPr>
          <p:nvPr/>
        </p:nvSpPr>
        <p:spPr>
          <a:xfrm>
            <a:off x="486819" y="4276207"/>
            <a:ext cx="4064160" cy="214263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600" dirty="0">
                <a:solidFill>
                  <a:schemeClr val="accent1">
                    <a:lumMod val="75000"/>
                  </a:schemeClr>
                </a:solidFill>
              </a:rPr>
              <a:t>“If we could save Work Coach time, it would be very useful!”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800" dirty="0">
                <a:solidFill>
                  <a:schemeClr val="accent1">
                    <a:lumMod val="75000"/>
                  </a:schemeClr>
                </a:solidFill>
              </a:rPr>
              <a:t>– </a:t>
            </a:r>
            <a:r>
              <a:rPr lang="en-US" sz="1800" dirty="0" err="1">
                <a:solidFill>
                  <a:schemeClr val="accent1">
                    <a:lumMod val="75000"/>
                  </a:schemeClr>
                </a:solidFill>
              </a:rPr>
              <a:t>Jobcentre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</a:rPr>
              <a:t> expert #1</a:t>
            </a:r>
          </a:p>
        </p:txBody>
      </p:sp>
    </p:spTree>
    <p:extLst>
      <p:ext uri="{BB962C8B-B14F-4D97-AF65-F5344CB8AC3E}">
        <p14:creationId xmlns:p14="http://schemas.microsoft.com/office/powerpoint/2010/main" val="19913417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E14E79B8-727F-1E45-97FA-9491B014E2F8}"/>
              </a:ext>
            </a:extLst>
          </p:cNvPr>
          <p:cNvSpPr/>
          <p:nvPr/>
        </p:nvSpPr>
        <p:spPr>
          <a:xfrm>
            <a:off x="574783" y="1063132"/>
            <a:ext cx="11042433" cy="126941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68EBB1F2-9DED-7547-B456-41C5F5C34082}"/>
              </a:ext>
            </a:extLst>
          </p:cNvPr>
          <p:cNvSpPr/>
          <p:nvPr/>
        </p:nvSpPr>
        <p:spPr>
          <a:xfrm>
            <a:off x="574782" y="2429248"/>
            <a:ext cx="11042433" cy="126941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26642889-BADB-F944-9811-8D2B7756FD1A}"/>
              </a:ext>
            </a:extLst>
          </p:cNvPr>
          <p:cNvSpPr/>
          <p:nvPr/>
        </p:nvSpPr>
        <p:spPr>
          <a:xfrm>
            <a:off x="574781" y="3800437"/>
            <a:ext cx="11042433" cy="126941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AF2C69FA-FE84-7949-8DCF-AF261E15238C}"/>
              </a:ext>
            </a:extLst>
          </p:cNvPr>
          <p:cNvSpPr/>
          <p:nvPr/>
        </p:nvSpPr>
        <p:spPr>
          <a:xfrm>
            <a:off x="574780" y="5163283"/>
            <a:ext cx="11042433" cy="126941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6E0C650-D960-1842-A053-807F24DC67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6818" y="183166"/>
            <a:ext cx="11042433" cy="87996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000" b="1" dirty="0">
                <a:solidFill>
                  <a:schemeClr val="bg2">
                    <a:lumMod val="25000"/>
                  </a:schemeClr>
                </a:solidFill>
              </a:rPr>
              <a:t>How would it work for the applicant? (BRUTALLY SIMPLIFIED FLOW)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EA44788-B0F4-9449-99FA-56AC6F3AF797}"/>
              </a:ext>
            </a:extLst>
          </p:cNvPr>
          <p:cNvSpPr/>
          <p:nvPr/>
        </p:nvSpPr>
        <p:spPr>
          <a:xfrm>
            <a:off x="773166" y="1543969"/>
            <a:ext cx="157739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WEB</a:t>
            </a:r>
            <a:endParaRPr lang="en-US" sz="1400" dirty="0">
              <a:solidFill>
                <a:schemeClr val="accent1">
                  <a:lumMod val="75000"/>
                </a:schemeClr>
              </a:solidFill>
              <a:highlight>
                <a:srgbClr val="FFFF00"/>
              </a:highlight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BE902B6-003D-D74F-8524-F3A8CB617913}"/>
              </a:ext>
            </a:extLst>
          </p:cNvPr>
          <p:cNvSpPr/>
          <p:nvPr/>
        </p:nvSpPr>
        <p:spPr>
          <a:xfrm>
            <a:off x="762656" y="2925046"/>
            <a:ext cx="157739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EMAIL</a:t>
            </a:r>
            <a:endParaRPr lang="en-US" sz="1400" dirty="0">
              <a:solidFill>
                <a:schemeClr val="accent1">
                  <a:lumMod val="75000"/>
                </a:schemeClr>
              </a:solidFill>
              <a:highlight>
                <a:srgbClr val="FFFF00"/>
              </a:highlight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6F5FD29-EFB7-8B49-8E38-CECA2180A905}"/>
              </a:ext>
            </a:extLst>
          </p:cNvPr>
          <p:cNvSpPr/>
          <p:nvPr/>
        </p:nvSpPr>
        <p:spPr>
          <a:xfrm>
            <a:off x="773166" y="5679336"/>
            <a:ext cx="157739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ROBOT</a:t>
            </a:r>
            <a:endParaRPr lang="en-US" sz="1400" dirty="0">
              <a:solidFill>
                <a:schemeClr val="accent1">
                  <a:lumMod val="75000"/>
                </a:schemeClr>
              </a:solidFill>
              <a:highlight>
                <a:srgbClr val="FFFF00"/>
              </a:highlight>
            </a:endParaRPr>
          </a:p>
        </p:txBody>
      </p:sp>
      <p:pic>
        <p:nvPicPr>
          <p:cNvPr id="33" name="Graphic 32" descr="Email">
            <a:extLst>
              <a:ext uri="{FF2B5EF4-FFF2-40B4-BE49-F238E27FC236}">
                <a16:creationId xmlns:a16="http://schemas.microsoft.com/office/drawing/2014/main" id="{A891F4A5-E07F-7C43-B16F-A7EBC39EDF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3363" y="2899980"/>
            <a:ext cx="307778" cy="307778"/>
          </a:xfrm>
          <a:prstGeom prst="rect">
            <a:avLst/>
          </a:prstGeom>
        </p:spPr>
      </p:pic>
      <p:pic>
        <p:nvPicPr>
          <p:cNvPr id="34" name="Graphic 33" descr="Internet">
            <a:extLst>
              <a:ext uri="{FF2B5EF4-FFF2-40B4-BE49-F238E27FC236}">
                <a16:creationId xmlns:a16="http://schemas.microsoft.com/office/drawing/2014/main" id="{18E27C6C-11A8-6B49-939A-0193E2C093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2167" y="1515241"/>
            <a:ext cx="365234" cy="365234"/>
          </a:xfrm>
          <a:prstGeom prst="rect">
            <a:avLst/>
          </a:prstGeom>
        </p:spPr>
      </p:pic>
      <p:pic>
        <p:nvPicPr>
          <p:cNvPr id="35" name="Graphic 34" descr="Robot">
            <a:extLst>
              <a:ext uri="{FF2B5EF4-FFF2-40B4-BE49-F238E27FC236}">
                <a16:creationId xmlns:a16="http://schemas.microsoft.com/office/drawing/2014/main" id="{C944591E-00B9-DA44-9090-BF70ECA1397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96791" y="5632389"/>
            <a:ext cx="365234" cy="365234"/>
          </a:xfrm>
          <a:prstGeom prst="rect">
            <a:avLst/>
          </a:prstGeom>
        </p:spPr>
      </p:pic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45C18F23-7A67-7549-A75A-9F2D764E569B}"/>
              </a:ext>
            </a:extLst>
          </p:cNvPr>
          <p:cNvSpPr/>
          <p:nvPr/>
        </p:nvSpPr>
        <p:spPr>
          <a:xfrm>
            <a:off x="1581206" y="1406569"/>
            <a:ext cx="1976285" cy="641131"/>
          </a:xfrm>
          <a:prstGeom prst="round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Apply for a benefit online and agree to take a personality test</a:t>
            </a: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AD3B6F00-78C7-0743-A242-D96AED989150}"/>
              </a:ext>
            </a:extLst>
          </p:cNvPr>
          <p:cNvSpPr/>
          <p:nvPr/>
        </p:nvSpPr>
        <p:spPr>
          <a:xfrm>
            <a:off x="3119759" y="2744289"/>
            <a:ext cx="1989440" cy="641131"/>
          </a:xfrm>
          <a:prstGeom prst="round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Receive an email with interview date &amp; personality test link</a:t>
            </a: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04FCDD35-70D8-5946-A23D-F1D78BAE0445}"/>
              </a:ext>
            </a:extLst>
          </p:cNvPr>
          <p:cNvSpPr/>
          <p:nvPr/>
        </p:nvSpPr>
        <p:spPr>
          <a:xfrm>
            <a:off x="8660522" y="3983550"/>
            <a:ext cx="2678259" cy="894841"/>
          </a:xfrm>
          <a:prstGeom prst="round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Work Coach interview. </a:t>
            </a:r>
            <a:r>
              <a:rPr lang="en-US" sz="1100" b="1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Personalised</a:t>
            </a:r>
            <a:r>
              <a:rPr lang="en-US" sz="11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characteristics based consultation on career path, preferences, strengths and necessary adjustments. 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6710C98E-7C4F-124B-A3F2-4D86FB18E9AE}"/>
              </a:ext>
            </a:extLst>
          </p:cNvPr>
          <p:cNvSpPr/>
          <p:nvPr/>
        </p:nvSpPr>
        <p:spPr>
          <a:xfrm>
            <a:off x="4486650" y="1377272"/>
            <a:ext cx="1270733" cy="641131"/>
          </a:xfrm>
          <a:prstGeom prst="round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Complete the personality test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044DA299-82C7-6A4D-8DD9-79F6897C5158}"/>
              </a:ext>
            </a:extLst>
          </p:cNvPr>
          <p:cNvSpPr/>
          <p:nvPr/>
        </p:nvSpPr>
        <p:spPr>
          <a:xfrm>
            <a:off x="773166" y="4195639"/>
            <a:ext cx="157739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WORK COACH</a:t>
            </a:r>
            <a:br>
              <a:rPr lang="en-US" sz="1400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INTERVIEW</a:t>
            </a:r>
            <a:endParaRPr lang="en-US" sz="1400" dirty="0">
              <a:solidFill>
                <a:schemeClr val="accent1">
                  <a:lumMod val="75000"/>
                </a:schemeClr>
              </a:solidFill>
              <a:highlight>
                <a:srgbClr val="FFFF00"/>
              </a:highlight>
            </a:endParaRPr>
          </a:p>
        </p:txBody>
      </p:sp>
      <p:pic>
        <p:nvPicPr>
          <p:cNvPr id="49" name="Graphic 48" descr="Teacher">
            <a:extLst>
              <a:ext uri="{FF2B5EF4-FFF2-40B4-BE49-F238E27FC236}">
                <a16:creationId xmlns:a16="http://schemas.microsoft.com/office/drawing/2014/main" id="{65179EA8-3D55-084F-9ED9-469337E3A89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92167" y="4260750"/>
            <a:ext cx="365234" cy="365234"/>
          </a:xfrm>
          <a:prstGeom prst="rect">
            <a:avLst/>
          </a:prstGeom>
        </p:spPr>
      </p:pic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D6A098A8-53ED-CC44-88A9-C1CC4F7CA160}"/>
              </a:ext>
            </a:extLst>
          </p:cNvPr>
          <p:cNvSpPr/>
          <p:nvPr/>
        </p:nvSpPr>
        <p:spPr>
          <a:xfrm>
            <a:off x="6747633" y="5367584"/>
            <a:ext cx="2413864" cy="894841"/>
          </a:xfrm>
          <a:prstGeom prst="round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Personality test results passed to a Robot to analyze insights and cross-match potential best-fit vacancies.</a:t>
            </a:r>
          </a:p>
        </p:txBody>
      </p:sp>
      <p:cxnSp>
        <p:nvCxnSpPr>
          <p:cNvPr id="54" name="Curved Connector 53">
            <a:extLst>
              <a:ext uri="{FF2B5EF4-FFF2-40B4-BE49-F238E27FC236}">
                <a16:creationId xmlns:a16="http://schemas.microsoft.com/office/drawing/2014/main" id="{646CD60B-47D8-0848-9C13-99F8BEFB56C7}"/>
              </a:ext>
            </a:extLst>
          </p:cNvPr>
          <p:cNvCxnSpPr>
            <a:cxnSpLocks/>
            <a:stCxn id="40" idx="2"/>
            <a:endCxn id="41" idx="1"/>
          </p:cNvCxnSpPr>
          <p:nvPr/>
        </p:nvCxnSpPr>
        <p:spPr>
          <a:xfrm rot="16200000" flipH="1">
            <a:off x="2335977" y="2281072"/>
            <a:ext cx="1017155" cy="550410"/>
          </a:xfrm>
          <a:prstGeom prst="curvedConnector2">
            <a:avLst/>
          </a:prstGeom>
          <a:ln w="9525" cap="flat" cmpd="sng" algn="ctr">
            <a:solidFill>
              <a:schemeClr val="accent5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5" name="Curved Connector 54">
            <a:extLst>
              <a:ext uri="{FF2B5EF4-FFF2-40B4-BE49-F238E27FC236}">
                <a16:creationId xmlns:a16="http://schemas.microsoft.com/office/drawing/2014/main" id="{D3EA0E9F-D51A-2C49-8F20-F7C435E4B025}"/>
              </a:ext>
            </a:extLst>
          </p:cNvPr>
          <p:cNvCxnSpPr>
            <a:cxnSpLocks/>
            <a:stCxn id="41" idx="0"/>
            <a:endCxn id="43" idx="1"/>
          </p:cNvCxnSpPr>
          <p:nvPr/>
        </p:nvCxnSpPr>
        <p:spPr>
          <a:xfrm rot="5400000" flipH="1" flipV="1">
            <a:off x="3777339" y="2034979"/>
            <a:ext cx="1046451" cy="372171"/>
          </a:xfrm>
          <a:prstGeom prst="curvedConnector2">
            <a:avLst/>
          </a:prstGeom>
          <a:ln w="9525" cap="flat" cmpd="sng" algn="ctr">
            <a:solidFill>
              <a:schemeClr val="accent5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6" name="Curved Connector 65">
            <a:extLst>
              <a:ext uri="{FF2B5EF4-FFF2-40B4-BE49-F238E27FC236}">
                <a16:creationId xmlns:a16="http://schemas.microsoft.com/office/drawing/2014/main" id="{DE384DC8-6933-E348-B0F6-558F832F6955}"/>
              </a:ext>
            </a:extLst>
          </p:cNvPr>
          <p:cNvCxnSpPr>
            <a:cxnSpLocks/>
            <a:stCxn id="43" idx="3"/>
            <a:endCxn id="51" idx="1"/>
          </p:cNvCxnSpPr>
          <p:nvPr/>
        </p:nvCxnSpPr>
        <p:spPr>
          <a:xfrm>
            <a:off x="5757383" y="1697838"/>
            <a:ext cx="990250" cy="4117167"/>
          </a:xfrm>
          <a:prstGeom prst="curvedConnector3">
            <a:avLst>
              <a:gd name="adj1" fmla="val 50000"/>
            </a:avLst>
          </a:prstGeom>
          <a:ln w="9525" cap="flat" cmpd="sng" algn="ctr">
            <a:solidFill>
              <a:schemeClr val="accent5"/>
            </a:solidFill>
            <a:prstDash val="dash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1" name="Curved Connector 70">
            <a:extLst>
              <a:ext uri="{FF2B5EF4-FFF2-40B4-BE49-F238E27FC236}">
                <a16:creationId xmlns:a16="http://schemas.microsoft.com/office/drawing/2014/main" id="{E52F30CA-1F01-7646-AE54-539905AC30F1}"/>
              </a:ext>
            </a:extLst>
          </p:cNvPr>
          <p:cNvCxnSpPr>
            <a:cxnSpLocks/>
            <a:stCxn id="51" idx="0"/>
            <a:endCxn id="42" idx="2"/>
          </p:cNvCxnSpPr>
          <p:nvPr/>
        </p:nvCxnSpPr>
        <p:spPr>
          <a:xfrm rot="5400000" flipH="1" flipV="1">
            <a:off x="8732512" y="4100445"/>
            <a:ext cx="489193" cy="2045087"/>
          </a:xfrm>
          <a:prstGeom prst="curvedConnector3">
            <a:avLst>
              <a:gd name="adj1" fmla="val 50000"/>
            </a:avLst>
          </a:prstGeom>
          <a:ln w="9525" cap="flat" cmpd="sng" algn="ctr">
            <a:solidFill>
              <a:schemeClr val="accent5"/>
            </a:solidFill>
            <a:prstDash val="dash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62002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14364339-44A1-0449-A253-48B61D9364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749" y="1550279"/>
            <a:ext cx="3448045" cy="506073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E3F21F7-C6B4-A343-971D-B0A638F5177B}"/>
              </a:ext>
            </a:extLst>
          </p:cNvPr>
          <p:cNvSpPr txBox="1"/>
          <p:nvPr/>
        </p:nvSpPr>
        <p:spPr>
          <a:xfrm>
            <a:off x="5223942" y="2497258"/>
            <a:ext cx="589898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/>
              <a:t>Show me some</a:t>
            </a:r>
          </a:p>
          <a:p>
            <a:r>
              <a:rPr lang="en-US" sz="7200" dirty="0"/>
              <a:t>kudos</a:t>
            </a:r>
          </a:p>
        </p:txBody>
      </p:sp>
    </p:spTree>
    <p:extLst>
      <p:ext uri="{BB962C8B-B14F-4D97-AF65-F5344CB8AC3E}">
        <p14:creationId xmlns:p14="http://schemas.microsoft.com/office/powerpoint/2010/main" val="36677390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805</TotalTime>
  <Words>602</Words>
  <Application>Microsoft Macintosh PowerPoint</Application>
  <PresentationFormat>Widescreen</PresentationFormat>
  <Paragraphs>83</Paragraphs>
  <Slides>25</Slides>
  <Notes>4</Notes>
  <HiddenSlides>2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Arial</vt:lpstr>
      <vt:lpstr>Calibri</vt:lpstr>
      <vt:lpstr>Calibri Light</vt:lpstr>
      <vt:lpstr>Courier New</vt:lpstr>
      <vt:lpstr>Office Theme</vt:lpstr>
      <vt:lpstr>Outline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Outline</dc:title>
  <dc:creator>Romanovskis, Kris</dc:creator>
  <cp:lastModifiedBy>Romanovskis, Kris</cp:lastModifiedBy>
  <cp:revision>14</cp:revision>
  <dcterms:created xsi:type="dcterms:W3CDTF">2019-03-23T00:26:29Z</dcterms:created>
  <dcterms:modified xsi:type="dcterms:W3CDTF">2019-03-23T13:55:22Z</dcterms:modified>
</cp:coreProperties>
</file>